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4" r:id="rId10"/>
    <p:sldId id="265" r:id="rId11"/>
  </p:sldIdLst>
  <p:sldSz cx="14630400" cy="8229600"/>
  <p:notesSz cx="8229600" cy="14630400"/>
  <p:embeddedFontLst>
    <p:embeddedFont>
      <p:font typeface="Fraunces Extra Bold" panose="020B0604020202020204" charset="0"/>
      <p:regular r:id="rId13"/>
    </p:embeddedFont>
    <p:embeddedFont>
      <p:font typeface="Nobile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76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5E474E-BBB9-B261-72FA-0FC2FE42A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660F98-E5CD-B41D-2909-CC1CEB2C19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170878-2F4F-0E0E-14CF-1E967BB7A9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DE75D5-2836-E346-CCE6-CA17D766AC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342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Academic Abstract Classifier Using NLP &amp; Transformer Models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Automatically classifying research abstracts across multiple academic disciplines: AI • Healthcare • Business • Environmental Science</a:t>
            </a:r>
            <a:endParaRPr lang="en-US" sz="17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D2B38C-6045-56A2-1021-809F04AEA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55686" y="7760786"/>
            <a:ext cx="2296655" cy="36845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8661" y="844868"/>
            <a:ext cx="7918371" cy="641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Future Scope &amp; Enhancements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661" y="1897261"/>
            <a:ext cx="1026676" cy="15117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50601" y="2102525"/>
            <a:ext cx="2566749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Expand Categories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1950601" y="2546509"/>
            <a:ext cx="11961138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Incorporate additional academic disciplines such as Social Sciences, Engineering, and Humanities for comprehensive coverage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661" y="3408998"/>
            <a:ext cx="1026676" cy="12319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50601" y="3614261"/>
            <a:ext cx="2566749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Scale Training Data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1950601" y="4058245"/>
            <a:ext cx="11961138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Train with substantially larger datasets to improve accuracy, reduce edge-case errors, and enhance model robustness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661" y="4640937"/>
            <a:ext cx="1026676" cy="12319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50601" y="4846201"/>
            <a:ext cx="2566749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Cloud Deployment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1950601" y="5290185"/>
            <a:ext cx="11961138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Deploy on enterprise cloud platforms (AWS, Azure, or GCP) for improved scalability, reliability, and global accessibility</a:t>
            </a:r>
            <a:endParaRPr lang="en-US" sz="16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661" y="5872877"/>
            <a:ext cx="1026676" cy="151173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50601" y="6078141"/>
            <a:ext cx="2566749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Enhanced Features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1950601" y="6522125"/>
            <a:ext cx="11961138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 citation-based analysis and keyword-based recommendations to provide richer contextual insights for researchers</a:t>
            </a:r>
            <a:endParaRPr lang="en-US" sz="16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3CFCC6-8B0D-8646-6011-C030C2B795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33745" y="7760786"/>
            <a:ext cx="2296655" cy="3684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69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Project Team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922026"/>
            <a:ext cx="94932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Collaborative Research Initiative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19778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Team Members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38498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Ansuj Meher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920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Mukesh Kumar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342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Nikhil dacharla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1764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Yash Jain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6186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Uday Shankar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1856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319778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Academic Context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7599521" y="3849886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project represents a practical application of advanced natural language processing techniques to solve real-world challenges in academic research organisation and retrieval.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201ACF-6D33-55A0-88D4-851C3254A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3745" y="7760786"/>
            <a:ext cx="2296655" cy="36845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9103" y="528518"/>
            <a:ext cx="7798594" cy="1201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Problem Statement &amp; Objectives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159103" y="2018109"/>
            <a:ext cx="7798594" cy="2490788"/>
          </a:xfrm>
          <a:prstGeom prst="roundRect">
            <a:avLst>
              <a:gd name="adj" fmla="val 6945"/>
            </a:avLst>
          </a:prstGeom>
          <a:solidFill>
            <a:srgbClr val="E8F3E8"/>
          </a:solidFill>
          <a:ln/>
        </p:spPr>
      </p:sp>
      <p:sp>
        <p:nvSpPr>
          <p:cNvPr id="5" name="Shape 2"/>
          <p:cNvSpPr/>
          <p:nvPr/>
        </p:nvSpPr>
        <p:spPr>
          <a:xfrm>
            <a:off x="6351270" y="2210276"/>
            <a:ext cx="576501" cy="576501"/>
          </a:xfrm>
          <a:prstGeom prst="roundRect">
            <a:avLst>
              <a:gd name="adj" fmla="val 15859618"/>
            </a:avLst>
          </a:prstGeom>
          <a:solidFill>
            <a:srgbClr val="438951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09742" y="2368748"/>
            <a:ext cx="259437" cy="25943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51270" y="2978944"/>
            <a:ext cx="2402562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The Challenge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6351270" y="3394472"/>
            <a:ext cx="7414260" cy="922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Research papers are published at an unprecedented rate, making manual classification into academic fields increasingly time-consuming, inconsistent, and unsustainable for libraries and databases.</a:t>
            </a:r>
            <a:endParaRPr lang="en-US" sz="1500" dirty="0"/>
          </a:p>
        </p:txBody>
      </p:sp>
      <p:sp>
        <p:nvSpPr>
          <p:cNvPr id="9" name="Shape 5"/>
          <p:cNvSpPr/>
          <p:nvPr/>
        </p:nvSpPr>
        <p:spPr>
          <a:xfrm>
            <a:off x="6159103" y="4701064"/>
            <a:ext cx="7798594" cy="3000018"/>
          </a:xfrm>
          <a:prstGeom prst="roundRect">
            <a:avLst>
              <a:gd name="adj" fmla="val 5766"/>
            </a:avLst>
          </a:prstGeom>
          <a:solidFill>
            <a:srgbClr val="E8F3E8"/>
          </a:solidFill>
          <a:ln/>
        </p:spPr>
      </p:sp>
      <p:sp>
        <p:nvSpPr>
          <p:cNvPr id="10" name="Shape 6"/>
          <p:cNvSpPr/>
          <p:nvPr/>
        </p:nvSpPr>
        <p:spPr>
          <a:xfrm>
            <a:off x="6351270" y="4893231"/>
            <a:ext cx="576501" cy="576501"/>
          </a:xfrm>
          <a:prstGeom prst="roundRect">
            <a:avLst>
              <a:gd name="adj" fmla="val 15859618"/>
            </a:avLst>
          </a:prstGeom>
          <a:solidFill>
            <a:srgbClr val="438951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09742" y="5051703"/>
            <a:ext cx="259437" cy="25943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351270" y="5661898"/>
            <a:ext cx="2402562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Core Objectives</a:t>
            </a:r>
            <a:endParaRPr lang="en-US" sz="1850" dirty="0"/>
          </a:p>
        </p:txBody>
      </p:sp>
      <p:sp>
        <p:nvSpPr>
          <p:cNvPr id="13" name="Text 8"/>
          <p:cNvSpPr/>
          <p:nvPr/>
        </p:nvSpPr>
        <p:spPr>
          <a:xfrm>
            <a:off x="6351270" y="6077426"/>
            <a:ext cx="741426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Build an automated ML classification model</a:t>
            </a:r>
            <a:endParaRPr lang="en-US" sz="1500" dirty="0"/>
          </a:p>
        </p:txBody>
      </p:sp>
      <p:sp>
        <p:nvSpPr>
          <p:cNvPr id="14" name="Text 9"/>
          <p:cNvSpPr/>
          <p:nvPr/>
        </p:nvSpPr>
        <p:spPr>
          <a:xfrm>
            <a:off x="6351270" y="6452116"/>
            <a:ext cx="741426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Fine-tune transformer-based NLP (DistilBERT)</a:t>
            </a:r>
            <a:endParaRPr lang="en-US" sz="1500" dirty="0"/>
          </a:p>
        </p:txBody>
      </p:sp>
      <p:sp>
        <p:nvSpPr>
          <p:cNvPr id="15" name="Text 10"/>
          <p:cNvSpPr/>
          <p:nvPr/>
        </p:nvSpPr>
        <p:spPr>
          <a:xfrm>
            <a:off x="6351270" y="6826806"/>
            <a:ext cx="741426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Deploy user-friendly web interface</a:t>
            </a:r>
            <a:endParaRPr lang="en-US" sz="1500" dirty="0"/>
          </a:p>
        </p:txBody>
      </p:sp>
      <p:sp>
        <p:nvSpPr>
          <p:cNvPr id="16" name="Text 11"/>
          <p:cNvSpPr/>
          <p:nvPr/>
        </p:nvSpPr>
        <p:spPr>
          <a:xfrm>
            <a:off x="6351270" y="7201495"/>
            <a:ext cx="741426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Achieve high accuracy across categories</a:t>
            </a:r>
            <a:endParaRPr lang="en-US" sz="15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D40C6BD-B560-EF0D-E7BD-F12E6F710D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33745" y="7760786"/>
            <a:ext cx="2296655" cy="36845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4055"/>
            <a:ext cx="88919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Proposed Solution &amp; Workflow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7646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fine-tuned transformer model trained on custom arXiv datasets to classify abstracts into four major academic fields with robust accuracy.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5741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512463"/>
            <a:ext cx="6407944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36867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Dataset Collection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177189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Gather abstracts from arXiv across AI, Healthcare, Business, and Environmental Science domains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28548" y="315741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3512463"/>
            <a:ext cx="6408063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0" name="Text 8"/>
          <p:cNvSpPr/>
          <p:nvPr/>
        </p:nvSpPr>
        <p:spPr>
          <a:xfrm>
            <a:off x="7428548" y="36867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28548" y="4177189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Clean text, remove inconsistencies, and map labels for training compatibility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29982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654873"/>
            <a:ext cx="6407944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58291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Tokenisation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6319599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Apply DistilBERT tokeniser to transform text into model-ready inputs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428548" y="529982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8548" y="5654873"/>
            <a:ext cx="6408063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8" name="Text 16"/>
          <p:cNvSpPr/>
          <p:nvPr/>
        </p:nvSpPr>
        <p:spPr>
          <a:xfrm>
            <a:off x="7428548" y="58291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428548" y="6319599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Fine-tune with class-weighted loss to handle potential data imbalance</a:t>
            </a:r>
            <a:endParaRPr lang="en-US" sz="17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BA2D123-5D7E-3325-6FF4-046968760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3745" y="7760786"/>
            <a:ext cx="2296655" cy="3684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971" y="414099"/>
            <a:ext cx="4437340" cy="470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Dataset &amp; Methodology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26971" y="1260991"/>
            <a:ext cx="2402800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Dataset Composition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26971" y="1693783"/>
            <a:ext cx="5907286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8,000 abstracts</a:t>
            </a: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collected from arXiv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26971" y="1987391"/>
            <a:ext cx="5907286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Balanced distribution across 4 academic fields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26971" y="2280999"/>
            <a:ext cx="5907286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Structured CSV format with text and label fields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526971" y="2574608"/>
            <a:ext cx="5907286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Representative sample of contemporary research</a:t>
            </a:r>
            <a:endParaRPr lang="en-US" sz="11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748" y="3109199"/>
            <a:ext cx="5907286" cy="4820823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6809303" y="1260991"/>
            <a:ext cx="266592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Technical Methodology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809303" y="1693783"/>
            <a:ext cx="7301627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Font typeface="+mj-lt"/>
              <a:buAutoNum type="arabicPeriod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Text preprocessing to remove noise and inconsistencies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6809303" y="1987391"/>
            <a:ext cx="7301627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Font typeface="+mj-lt"/>
              <a:buAutoNum type="arabicPeriod" startAt="2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Tokenisation with maximum sequence length of 128 tokens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6809303" y="2280999"/>
            <a:ext cx="7301627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Font typeface="+mj-lt"/>
              <a:buAutoNum type="arabicPeriod" startAt="3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Class weight calculation to address category imbalance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6809303" y="2574608"/>
            <a:ext cx="7301627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Font typeface="+mj-lt"/>
              <a:buAutoNum type="arabicPeriod" startAt="4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Strategic train/validation/test split for robust evaluation</a:t>
            </a:r>
            <a:endParaRPr lang="en-US" sz="1150" dirty="0"/>
          </a:p>
        </p:txBody>
      </p:sp>
      <p:sp>
        <p:nvSpPr>
          <p:cNvPr id="14" name="Text 11"/>
          <p:cNvSpPr/>
          <p:nvPr/>
        </p:nvSpPr>
        <p:spPr>
          <a:xfrm>
            <a:off x="6809303" y="2868216"/>
            <a:ext cx="7301627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Font typeface="+mj-lt"/>
              <a:buAutoNum type="arabicPeriod" startAt="5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Fine-tuning DistilBERT for multi-class classification task</a:t>
            </a:r>
            <a:endParaRPr lang="en-US" sz="11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7D370FE-2D51-5964-C779-898CCB35F0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3745" y="7760786"/>
            <a:ext cx="2296655" cy="3684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67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Technologies Used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3089196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57720" y="3280529"/>
            <a:ext cx="319468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Programming &amp; Environment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757720" y="4125278"/>
            <a:ext cx="319468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as the primary language, with Google Colab providing cloud-based GPU acceleration for efficient model training and experimentation.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5893" y="3089196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9823" y="3280529"/>
            <a:ext cx="319468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ML Libraries &amp; Frameworks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199823" y="4125278"/>
            <a:ext cx="319468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HuggingFace Transformers for pre-trained base models, PyTorch for deep learning, scikit-learn for evaluation metrics, plus Datasets and Evaluate libraries.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77995" y="3089196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641925" y="328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Deployment Stack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641925" y="3770948"/>
            <a:ext cx="319468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Flask powers the backend API, whilst HTML, CSS, and JavaScript create an accessible, responsive frontend for real-time abstract classification.</a:t>
            </a: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8F3385-B975-3F43-C15E-8955D51EC6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333745" y="7760786"/>
            <a:ext cx="2296655" cy="3684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9664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Model Performance Results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677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79%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59950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Validation 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5444252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Strong overall classification performance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5677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78%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59950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Macro F1-Score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5089922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Balanced precision and recall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5677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59950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Academic Fields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5444252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Categories classified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B5938F2-FDA2-B448-95A0-6DACCD08F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3745" y="7760786"/>
            <a:ext cx="2296655" cy="36845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7E1A1-82A4-8106-6C7C-BA01C1D7F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43CB51B-03FF-B539-8F0C-BF280E2D0EF4}"/>
              </a:ext>
            </a:extLst>
          </p:cNvPr>
          <p:cNvSpPr/>
          <p:nvPr/>
        </p:nvSpPr>
        <p:spPr>
          <a:xfrm>
            <a:off x="793790" y="1760934"/>
            <a:ext cx="68324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Findings &amp; Insights</a:t>
            </a:r>
            <a:endParaRPr lang="en-US" sz="445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4D71035C-0C20-7C62-69C2-458DBED9697A}"/>
              </a:ext>
            </a:extLst>
          </p:cNvPr>
          <p:cNvSpPr/>
          <p:nvPr/>
        </p:nvSpPr>
        <p:spPr>
          <a:xfrm>
            <a:off x="793790" y="2923342"/>
            <a:ext cx="4196358" cy="3545324"/>
          </a:xfrm>
          <a:prstGeom prst="roundRect">
            <a:avLst>
              <a:gd name="adj" fmla="val 4127"/>
            </a:avLst>
          </a:prstGeom>
          <a:solidFill>
            <a:srgbClr val="FAFFFA"/>
          </a:solidFill>
          <a:ln w="30480">
            <a:solidFill>
              <a:srgbClr val="438951"/>
            </a:solidFill>
            <a:prstDash val="solid"/>
          </a:ln>
        </p:spPr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3B4C223B-FADA-BDC7-E95A-105146293014}"/>
              </a:ext>
            </a:extLst>
          </p:cNvPr>
          <p:cNvSpPr/>
          <p:nvPr/>
        </p:nvSpPr>
        <p:spPr>
          <a:xfrm>
            <a:off x="763310" y="2923342"/>
            <a:ext cx="121920" cy="3545324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9634E3DE-38B9-24F2-B8CE-703CDEE6FC62}"/>
              </a:ext>
            </a:extLst>
          </p:cNvPr>
          <p:cNvSpPr/>
          <p:nvPr/>
        </p:nvSpPr>
        <p:spPr>
          <a:xfrm>
            <a:off x="1142524" y="3180636"/>
            <a:ext cx="34031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Transformer Efficiency</a:t>
            </a:r>
            <a:endParaRPr lang="en-US" sz="22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EBF00B66-542F-A563-D067-55B3C9AA0511}"/>
              </a:ext>
            </a:extLst>
          </p:cNvPr>
          <p:cNvSpPr/>
          <p:nvPr/>
        </p:nvSpPr>
        <p:spPr>
          <a:xfrm>
            <a:off x="1142524" y="3671054"/>
            <a:ext cx="359033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Transformer-based models demonstrate robust performance even when trained on relatively modest datasets, making them practical for specialised academic applications.</a:t>
            </a:r>
            <a:endParaRPr lang="en-US" sz="175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9B46E0E9-A4CF-E5D4-73E2-9DC75BE1EBD4}"/>
              </a:ext>
            </a:extLst>
          </p:cNvPr>
          <p:cNvSpPr/>
          <p:nvPr/>
        </p:nvSpPr>
        <p:spPr>
          <a:xfrm>
            <a:off x="5216962" y="2923342"/>
            <a:ext cx="4196358" cy="3545324"/>
          </a:xfrm>
          <a:prstGeom prst="roundRect">
            <a:avLst>
              <a:gd name="adj" fmla="val 4127"/>
            </a:avLst>
          </a:prstGeom>
          <a:solidFill>
            <a:srgbClr val="FAFFFA"/>
          </a:solidFill>
          <a:ln w="30480">
            <a:solidFill>
              <a:srgbClr val="438951"/>
            </a:solidFill>
            <a:prstDash val="solid"/>
          </a:ln>
        </p:spPr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E28AB5E9-E3AB-C1B5-75DB-62068B7252BD}"/>
              </a:ext>
            </a:extLst>
          </p:cNvPr>
          <p:cNvSpPr/>
          <p:nvPr/>
        </p:nvSpPr>
        <p:spPr>
          <a:xfrm>
            <a:off x="5186482" y="2923342"/>
            <a:ext cx="121920" cy="3545324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BB464448-E264-544E-8B68-4CA0DFFF5288}"/>
              </a:ext>
            </a:extLst>
          </p:cNvPr>
          <p:cNvSpPr/>
          <p:nvPr/>
        </p:nvSpPr>
        <p:spPr>
          <a:xfrm>
            <a:off x="5565696" y="3180636"/>
            <a:ext cx="34059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Class Weighting Impact</a:t>
            </a:r>
            <a:endParaRPr lang="en-US" sz="220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39526953-2E51-0618-79B8-7E3CF4935B22}"/>
              </a:ext>
            </a:extLst>
          </p:cNvPr>
          <p:cNvSpPr/>
          <p:nvPr/>
        </p:nvSpPr>
        <p:spPr>
          <a:xfrm>
            <a:off x="5565696" y="3671054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Implementing class weights significantly improved prediction accuracy for minority classes, addressing inherent dataset imbalances and ensuring fair representation.</a:t>
            </a:r>
            <a:endParaRPr lang="en-US" sz="1750" dirty="0"/>
          </a:p>
        </p:txBody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E92399D6-A058-7B65-5452-EE6A5EB57229}"/>
              </a:ext>
            </a:extLst>
          </p:cNvPr>
          <p:cNvSpPr/>
          <p:nvPr/>
        </p:nvSpPr>
        <p:spPr>
          <a:xfrm>
            <a:off x="9640133" y="2923342"/>
            <a:ext cx="4196358" cy="3545324"/>
          </a:xfrm>
          <a:prstGeom prst="roundRect">
            <a:avLst>
              <a:gd name="adj" fmla="val 4127"/>
            </a:avLst>
          </a:prstGeom>
          <a:solidFill>
            <a:srgbClr val="FAFFFA"/>
          </a:solidFill>
          <a:ln w="30480">
            <a:solidFill>
              <a:srgbClr val="438951"/>
            </a:solidFill>
            <a:prstDash val="solid"/>
          </a:ln>
        </p:spPr>
      </p:sp>
      <p:sp>
        <p:nvSpPr>
          <p:cNvPr id="12" name="Shape 10">
            <a:extLst>
              <a:ext uri="{FF2B5EF4-FFF2-40B4-BE49-F238E27FC236}">
                <a16:creationId xmlns:a16="http://schemas.microsoft.com/office/drawing/2014/main" id="{8D69DB3B-F406-57DD-6D57-0EF731029F4C}"/>
              </a:ext>
            </a:extLst>
          </p:cNvPr>
          <p:cNvSpPr/>
          <p:nvPr/>
        </p:nvSpPr>
        <p:spPr>
          <a:xfrm>
            <a:off x="9609653" y="2923342"/>
            <a:ext cx="121920" cy="3545324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E3016186-CC1A-53E4-5820-8E09FF33C405}"/>
              </a:ext>
            </a:extLst>
          </p:cNvPr>
          <p:cNvSpPr/>
          <p:nvPr/>
        </p:nvSpPr>
        <p:spPr>
          <a:xfrm>
            <a:off x="9988868" y="3180636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Generalisation Capability</a:t>
            </a:r>
            <a:endParaRPr lang="en-US" sz="2200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7E437859-D5CC-6955-85BE-EA569B6F60AA}"/>
              </a:ext>
            </a:extLst>
          </p:cNvPr>
          <p:cNvSpPr/>
          <p:nvPr/>
        </p:nvSpPr>
        <p:spPr>
          <a:xfrm>
            <a:off x="9988868" y="4025384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model generalises effectively to unseen academic abstracts, suggesting strong feature learning and robust understanding of disciplinary language patterns.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4E11AAD-68B6-AFD0-BDFB-29C7FF021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3745" y="7760786"/>
            <a:ext cx="2296655" cy="36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77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8179" y="524947"/>
            <a:ext cx="4772739" cy="596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Conclusion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954524" y="1717953"/>
            <a:ext cx="13007697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project successfully developed an automated system that classifies academic abstracts with strong accuracy using advanced NLP and transformer-based learning techniques.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68179" y="1503283"/>
            <a:ext cx="22860" cy="1039892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5" name="Text 3"/>
          <p:cNvSpPr/>
          <p:nvPr/>
        </p:nvSpPr>
        <p:spPr>
          <a:xfrm>
            <a:off x="668179" y="2929652"/>
            <a:ext cx="7790021" cy="915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deployed web application enables researchers, librarians, and academic institutions to perform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real-time classification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of research abstracts, streamlining the organisation and discovery of scholarly work across multiple disciplines.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68179" y="4017288"/>
            <a:ext cx="7790021" cy="915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By leveraging state-of-the-art DistilBERT architecture with carefully balanced training data, we've created a practical tool that addresses a genuine need in academic research management.</a:t>
            </a:r>
            <a:endParaRPr lang="en-US" sz="15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9583" y="2722656"/>
            <a:ext cx="5038130" cy="50381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928193-212E-C9F0-55A5-CA0C8CF55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3745" y="7760786"/>
            <a:ext cx="2296655" cy="36845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620</Words>
  <Application>Microsoft Office PowerPoint</Application>
  <PresentationFormat>Custom</PresentationFormat>
  <Paragraphs>93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Nobile</vt:lpstr>
      <vt:lpstr>Fraunces Light</vt:lpstr>
      <vt:lpstr>Fraunces Extra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Hp</dc:creator>
  <cp:lastModifiedBy>AP23110010938 CSE-T</cp:lastModifiedBy>
  <cp:revision>2</cp:revision>
  <dcterms:created xsi:type="dcterms:W3CDTF">2025-12-01T05:11:08Z</dcterms:created>
  <dcterms:modified xsi:type="dcterms:W3CDTF">2025-12-01T05:15:18Z</dcterms:modified>
</cp:coreProperties>
</file>